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4.png" ContentType="image/png"/>
  <Override PartName="/ppt/media/image3.png" ContentType="image/png"/>
  <Override PartName="/ppt/media/image1.png" ContentType="image/png"/>
  <Override PartName="/ppt/media/image2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
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820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017960" y="2490120"/>
            <a:ext cx="431820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401796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23088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body"/>
          </p:nvPr>
        </p:nvSpPr>
        <p:spPr>
          <a:xfrm>
            <a:off x="5478120" y="156744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body"/>
          </p:nvPr>
        </p:nvSpPr>
        <p:spPr>
          <a:xfrm>
            <a:off x="6938280" y="156744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body"/>
          </p:nvPr>
        </p:nvSpPr>
        <p:spPr>
          <a:xfrm>
            <a:off x="4017960" y="249012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6"/>
          <p:cNvSpPr>
            <a:spLocks noGrp="1"/>
          </p:cNvSpPr>
          <p:nvPr>
            <p:ph type="body"/>
          </p:nvPr>
        </p:nvSpPr>
        <p:spPr>
          <a:xfrm>
            <a:off x="5478120" y="249012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7"/>
          <p:cNvSpPr>
            <a:spLocks noGrp="1"/>
          </p:cNvSpPr>
          <p:nvPr>
            <p:ph type="body"/>
          </p:nvPr>
        </p:nvSpPr>
        <p:spPr>
          <a:xfrm>
            <a:off x="6938280" y="249012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4017960" y="1567440"/>
            <a:ext cx="4318200" cy="1766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820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7038720" cy="4236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01796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ubTitle"/>
          </p:nvPr>
        </p:nvSpPr>
        <p:spPr>
          <a:xfrm>
            <a:off x="4017960" y="1567440"/>
            <a:ext cx="4318200" cy="1766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3088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017960" y="2490120"/>
            <a:ext cx="431820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820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017960" y="2490120"/>
            <a:ext cx="431820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401796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23088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478120" y="156744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6938280" y="156744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4017960" y="249012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body"/>
          </p:nvPr>
        </p:nvSpPr>
        <p:spPr>
          <a:xfrm>
            <a:off x="5478120" y="249012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 type="body"/>
          </p:nvPr>
        </p:nvSpPr>
        <p:spPr>
          <a:xfrm>
            <a:off x="6938280" y="249012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subTitle"/>
          </p:nvPr>
        </p:nvSpPr>
        <p:spPr>
          <a:xfrm>
            <a:off x="4017960" y="1567440"/>
            <a:ext cx="4318200" cy="17665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820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820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7038720" cy="4236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01796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623088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4017960" y="2490120"/>
            <a:ext cx="431820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820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017960" y="2490120"/>
            <a:ext cx="431820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01796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body"/>
          </p:nvPr>
        </p:nvSpPr>
        <p:spPr>
          <a:xfrm>
            <a:off x="623088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5478120" y="156744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6938280" y="156744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body"/>
          </p:nvPr>
        </p:nvSpPr>
        <p:spPr>
          <a:xfrm>
            <a:off x="4017960" y="249012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6"/>
          <p:cNvSpPr>
            <a:spLocks noGrp="1"/>
          </p:cNvSpPr>
          <p:nvPr>
            <p:ph type="body"/>
          </p:nvPr>
        </p:nvSpPr>
        <p:spPr>
          <a:xfrm>
            <a:off x="5478120" y="249012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7"/>
          <p:cNvSpPr>
            <a:spLocks noGrp="1"/>
          </p:cNvSpPr>
          <p:nvPr>
            <p:ph type="body"/>
          </p:nvPr>
        </p:nvSpPr>
        <p:spPr>
          <a:xfrm>
            <a:off x="6938280" y="2490120"/>
            <a:ext cx="139032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subTitle"/>
          </p:nvPr>
        </p:nvSpPr>
        <p:spPr>
          <a:xfrm>
            <a:off x="1297440" y="393840"/>
            <a:ext cx="7038720" cy="42364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body"/>
          </p:nvPr>
        </p:nvSpPr>
        <p:spPr>
          <a:xfrm>
            <a:off x="401796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1766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6230880" y="249012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lIns="0" rIns="0" tIns="0" bIns="0" anchor="ctr"/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6230880" y="1567440"/>
            <a:ext cx="210708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017960" y="2490120"/>
            <a:ext cx="4318200" cy="842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IN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Google Shape;10;p2" descr=""/>
          <p:cNvPicPr/>
          <p:nvPr/>
        </p:nvPicPr>
        <p:blipFill>
          <a:blip r:embed="rId2"/>
          <a:srcRect l="20994" t="2691" r="40117" b="39571"/>
          <a:stretch/>
        </p:blipFill>
        <p:spPr>
          <a:xfrm>
            <a:off x="0" y="0"/>
            <a:ext cx="5157720" cy="5143320"/>
          </a:xfrm>
          <a:prstGeom prst="rect">
            <a:avLst/>
          </a:prstGeom>
          <a:ln>
            <a:noFill/>
          </a:ln>
        </p:spPr>
      </p:pic>
      <p:pic>
        <p:nvPicPr>
          <p:cNvPr id="1" name="Google Shape;11;p2" descr=""/>
          <p:cNvPicPr/>
          <p:nvPr/>
        </p:nvPicPr>
        <p:blipFill>
          <a:blip r:embed="rId3"/>
          <a:srcRect l="14011" t="35838" r="43295" b="11298"/>
          <a:stretch/>
        </p:blipFill>
        <p:spPr>
          <a:xfrm rot="10800000">
            <a:off x="9144000" y="2012760"/>
            <a:ext cx="2166840" cy="2012400"/>
          </a:xfrm>
          <a:prstGeom prst="rect">
            <a:avLst/>
          </a:prstGeom>
          <a:ln>
            <a:noFill/>
          </a:ln>
        </p:spPr>
      </p:pic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3537000" y="1578240"/>
            <a:ext cx="5017320" cy="1578600"/>
          </a:xfrm>
          <a:prstGeom prst="rect">
            <a:avLst/>
          </a:prstGeom>
        </p:spPr>
        <p:txBody>
          <a:bodyPr tIns="91440" bIns="91440"/>
          <a:p>
            <a:r>
              <a:rPr b="0" lang="en-IN" sz="4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18F1D47D-DD74-46BE-8165-3052A636A49B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4" name="CustomShape 3"/>
          <p:cNvSpPr/>
          <p:nvPr/>
        </p:nvSpPr>
        <p:spPr>
          <a:xfrm rot="16200000">
            <a:off x="5760" y="-3960"/>
            <a:ext cx="2291040" cy="229968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4"/>
          <p:cNvSpPr/>
          <p:nvPr/>
        </p:nvSpPr>
        <p:spPr>
          <a:xfrm flipH="1">
            <a:off x="652680" y="576720"/>
            <a:ext cx="2299680" cy="229104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6" name="PlaceHolder 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4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CustomShape 2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3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4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47" name="Group 5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48" name="CustomShape 6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49" name="CustomShape 7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50" name="PlaceHolder 8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9"/>
          <p:cNvSpPr>
            <a:spLocks noGrp="1"/>
          </p:cNvSpPr>
          <p:nvPr>
            <p:ph type="body"/>
          </p:nvPr>
        </p:nvSpPr>
        <p:spPr>
          <a:xfrm>
            <a:off x="1297440" y="1567440"/>
            <a:ext cx="7038720" cy="291096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10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5783B330-8DBA-4F0B-BD7F-AFFDC20CE5F5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1</a:t>
            </a:fld>
            <a:endParaRPr b="0" lang="en-IN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213;p16" descr=""/>
          <p:cNvPicPr/>
          <p:nvPr/>
        </p:nvPicPr>
        <p:blipFill>
          <a:blip r:embed="rId2"/>
          <a:srcRect l="30478" t="11957" r="30478" b="25874"/>
          <a:stretch/>
        </p:blipFill>
        <p:spPr>
          <a:xfrm rot="16200000">
            <a:off x="113400" y="-105120"/>
            <a:ext cx="5141880" cy="5364000"/>
          </a:xfrm>
          <a:prstGeom prst="rect">
            <a:avLst/>
          </a:prstGeom>
          <a:ln>
            <a:noFill/>
          </a:ln>
        </p:spPr>
      </p:pic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1297440" y="393840"/>
            <a:ext cx="7038720" cy="913680"/>
          </a:xfrm>
          <a:prstGeom prst="rect">
            <a:avLst/>
          </a:prstGeom>
        </p:spPr>
        <p:txBody>
          <a:bodyPr tIns="91440" bIns="91440"/>
          <a:p>
            <a:r>
              <a:rPr b="0" lang="en-IN" sz="2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4017960" y="1567440"/>
            <a:ext cx="4318200" cy="1766520"/>
          </a:xfrm>
          <a:prstGeom prst="rect">
            <a:avLst/>
          </a:prstGeom>
        </p:spPr>
        <p:txBody>
          <a:bodyPr tIns="91440" bIns="9144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IN" sz="13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IN" sz="13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/>
          <a:p>
            <a:pPr algn="r">
              <a:lnSpc>
                <a:spcPct val="100000"/>
              </a:lnSpc>
            </a:pPr>
            <a:fld id="{E2FB7DF7-D816-4232-8A3E-68D1571F4899}" type="slidenum">
              <a:rPr b="0" lang="en-IN" sz="1000" spc="-1" strike="noStrike">
                <a:solidFill>
                  <a:srgbClr val="ffffff"/>
                </a:solidFill>
                <a:latin typeface="Lato"/>
                <a:ea typeface="Lato"/>
              </a:rPr>
              <a:t>1</a:t>
            </a:fld>
            <a:endParaRPr b="0" lang="en-IN" sz="1000" spc="-1" strike="noStrike">
              <a:latin typeface="Times New Roman"/>
            </a:endParaRPr>
          </a:p>
        </p:txBody>
      </p:sp>
      <p:sp>
        <p:nvSpPr>
          <p:cNvPr id="93" name="CustomShape 4"/>
          <p:cNvSpPr/>
          <p:nvPr/>
        </p:nvSpPr>
        <p:spPr>
          <a:xfrm>
            <a:off x="0" y="0"/>
            <a:ext cx="632520" cy="58824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5"/>
          <p:cNvSpPr/>
          <p:nvPr/>
        </p:nvSpPr>
        <p:spPr>
          <a:xfrm>
            <a:off x="212040" y="22176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CustomShape 6"/>
          <p:cNvSpPr/>
          <p:nvPr/>
        </p:nvSpPr>
        <p:spPr>
          <a:xfrm>
            <a:off x="212040" y="28440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7"/>
          <p:cNvSpPr/>
          <p:nvPr/>
        </p:nvSpPr>
        <p:spPr>
          <a:xfrm>
            <a:off x="212040" y="346680"/>
            <a:ext cx="219240" cy="18720"/>
          </a:xfrm>
          <a:prstGeom prst="rect">
            <a:avLst/>
          </a:prstGeom>
          <a:solidFill>
            <a:srgbClr val="55688b">
              <a:alpha val="36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grpSp>
        <p:nvGrpSpPr>
          <p:cNvPr id="97" name="Group 8"/>
          <p:cNvGrpSpPr/>
          <p:nvPr/>
        </p:nvGrpSpPr>
        <p:grpSpPr>
          <a:xfrm>
            <a:off x="0" y="381240"/>
            <a:ext cx="1037520" cy="1015920"/>
            <a:chOff x="0" y="381240"/>
            <a:chExt cx="1037520" cy="1015920"/>
          </a:xfrm>
        </p:grpSpPr>
        <p:sp>
          <p:nvSpPr>
            <p:cNvPr id="98" name="CustomShape 9"/>
            <p:cNvSpPr/>
            <p:nvPr/>
          </p:nvSpPr>
          <p:spPr>
            <a:xfrm rot="16200000">
              <a:off x="0" y="38124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" name="CustomShape 10"/>
            <p:cNvSpPr/>
            <p:nvPr/>
          </p:nvSpPr>
          <p:spPr>
            <a:xfrm flipH="1">
              <a:off x="228960" y="588600"/>
              <a:ext cx="808560" cy="80856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hyperlink" Target="https://en.wikipedia.org/wiki/Category:Neighbourhoods_in_Hyderabad,_India" TargetMode="External"/><Relationship Id="rId2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3106800" y="671760"/>
            <a:ext cx="5886720" cy="157860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3200" spc="-1" strike="noStrike">
                <a:solidFill>
                  <a:srgbClr val="ffffff"/>
                </a:solidFill>
                <a:latin typeface="Montserrat"/>
                <a:ea typeface="Montserrat"/>
              </a:rPr>
              <a:t>COURSERA CAPSTONE</a:t>
            </a:r>
            <a:br/>
            <a:br/>
            <a:r>
              <a:rPr b="0" lang="en-IN" sz="2100" spc="-1" strike="noStrike">
                <a:solidFill>
                  <a:srgbClr val="ffffff"/>
                </a:solidFill>
                <a:latin typeface="Montserrat"/>
                <a:ea typeface="Montserrat"/>
              </a:rPr>
              <a:t>IBM APPLIED DATA SCIENCE CAPSTONE</a:t>
            </a:r>
            <a:br/>
            <a:endParaRPr b="0" lang="en-IN" sz="21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3344760" y="2423160"/>
            <a:ext cx="5737680" cy="2556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Lato"/>
                <a:ea typeface="Lato"/>
              </a:rPr>
              <a:t>Setting up a shopping mall in Hyderabad,India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Lato"/>
                <a:ea typeface="Lato"/>
              </a:rPr>
              <a:t>                                                                                                 </a:t>
            </a:r>
            <a:r>
              <a:rPr b="0" lang="en-IN" sz="2200" spc="-1" strike="noStrike">
                <a:solidFill>
                  <a:srgbClr val="ffffff"/>
                </a:solidFill>
                <a:latin typeface="Lato"/>
                <a:ea typeface="Lato"/>
              </a:rPr>
              <a:t>D</a:t>
            </a: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ONE BY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 </a:t>
            </a: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MATHANG PEDDI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       </a:t>
            </a: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</a:t>
            </a:r>
            <a:br/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      </a:t>
            </a:r>
            <a:r>
              <a:rPr b="0" lang="en-IN" sz="2200" spc="-1" strike="noStrike">
                <a:solidFill>
                  <a:srgbClr val="ffffff"/>
                </a:solidFill>
                <a:latin typeface="Lato"/>
                <a:ea typeface="Lato"/>
              </a:rPr>
              <a:t>  </a:t>
            </a:r>
            <a:endParaRPr b="0" lang="en-IN" sz="2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22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                   </a:t>
            </a:r>
            <a:endParaRPr b="0" lang="en-IN" sz="22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1267920" y="31932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2700" spc="-1" strike="noStrike">
                <a:solidFill>
                  <a:srgbClr val="ffffff"/>
                </a:solidFill>
                <a:latin typeface="Montserrat"/>
                <a:ea typeface="Montserrat"/>
              </a:rPr>
              <a:t>BUSINESS PROBLEM</a:t>
            </a:r>
            <a:endParaRPr b="0" lang="en-IN" sz="27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550080" y="1374480"/>
            <a:ext cx="7890120" cy="363492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Location of the shopping mall is one of the most important decisions that will determine whether the mall will be a success or a failure. 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Objective: To analyse and select the best locations in the city of Hyderabad,India  to open a new shopping mall.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This project is timely as the city is currently suffering from oversupply of shopping malls.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Business question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In the city of Hyderabad, if a property developer is looking to open a new shopping mall, where would you recommend that they open it?</a:t>
            </a: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16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                                 </a:t>
            </a: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DATA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CustomShape 2"/>
          <p:cNvSpPr/>
          <p:nvPr/>
        </p:nvSpPr>
        <p:spPr>
          <a:xfrm>
            <a:off x="647280" y="1382400"/>
            <a:ext cx="8339400" cy="401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Data required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List of neighbourhoods in Hyderabad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Latitude and longitude coordinates of the neighbourhoods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Venue data, particularly data related to shopping malls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Sources of data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Wikipedia page for neighbourhoods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600" spc="-1" strike="noStrike" u="sng">
                <a:solidFill>
                  <a:srgbClr val="000000"/>
                </a:solidFill>
                <a:uFillTx/>
                <a:latin typeface="Roboto"/>
                <a:ea typeface="Roboto"/>
              </a:rPr>
              <a:t>(</a:t>
            </a:r>
            <a:r>
              <a:rPr b="0" lang="en-IN" sz="1600" spc="-1" strike="noStrike" u="sng">
                <a:solidFill>
                  <a:srgbClr val="7890cd"/>
                </a:solidFill>
                <a:uFillTx/>
                <a:latin typeface="Roboto"/>
                <a:ea typeface="Roboto"/>
                <a:hlinkClick r:id="rId1"/>
              </a:rPr>
              <a:t>https://en.wikipedia.org/wiki/Category:Neighbourhoods_in_Hyderabad,_India</a:t>
            </a:r>
            <a:r>
              <a:rPr b="0" lang="en-IN" sz="1600" spc="-1" strike="noStrike" u="sng">
                <a:solidFill>
                  <a:srgbClr val="000000"/>
                </a:solidFill>
                <a:uFillTx/>
                <a:latin typeface="Roboto"/>
                <a:ea typeface="Roboto"/>
              </a:rPr>
              <a:t>)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Geocoder package for latitude and longitude coordinates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Foursquare API for venue data</a:t>
            </a:r>
            <a:endParaRPr b="0" lang="en-IN" sz="17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METHODOLOGY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535320" y="1397520"/>
            <a:ext cx="8368920" cy="3641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Web scraping Wikipedia page for neighbourhoods list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Get latitude and longitude coordinates using Geocoder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Use Foursquare API to get venue data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Group data by neighbourhood and taking the mean of the frequency of occurrence of each venue category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Filter venue category by Shopping Mall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Perform clustering on the data by using k-means clustering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2000" spc="-1" strike="noStrike">
                <a:solidFill>
                  <a:srgbClr val="ffffff"/>
                </a:solidFill>
                <a:latin typeface="Montserrat"/>
                <a:ea typeface="Montserrat"/>
              </a:rPr>
              <a:t>Visualize the clusters in a map using Folium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20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RESULTS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CustomShape 2"/>
          <p:cNvSpPr/>
          <p:nvPr/>
        </p:nvSpPr>
        <p:spPr>
          <a:xfrm>
            <a:off x="148680" y="1412280"/>
            <a:ext cx="4236120" cy="3567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1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Categorized the neighbourhoods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into 3 clusters :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Cluster 0: Neighbourhoods with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moderate number of shopping malls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Cluster 1: Neighbourhoods with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very high number concentration of shopping malls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➢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Cluster 2: Neighbourhoods with very low number of shopping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malls.</a:t>
            </a:r>
            <a:endParaRPr b="0" lang="en-IN" sz="17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700" spc="-1" strike="noStrike">
              <a:latin typeface="Arial"/>
            </a:endParaRPr>
          </a:p>
        </p:txBody>
      </p:sp>
      <p:pic>
        <p:nvPicPr>
          <p:cNvPr id="146" name="Google Shape;254;p21" descr=""/>
          <p:cNvPicPr/>
          <p:nvPr/>
        </p:nvPicPr>
        <p:blipFill>
          <a:blip r:embed="rId1"/>
          <a:stretch/>
        </p:blipFill>
        <p:spPr>
          <a:xfrm>
            <a:off x="4385160" y="1460160"/>
            <a:ext cx="4605840" cy="2999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DISCUSSION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CustomShape 2"/>
          <p:cNvSpPr/>
          <p:nvPr/>
        </p:nvSpPr>
        <p:spPr>
          <a:xfrm>
            <a:off x="728280" y="1040400"/>
            <a:ext cx="7997400" cy="3403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en-IN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Most of the shopping malls are concentrated in the central area of the city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Highest number in cluster 1 and moderate number in cluster 0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Cluster 2  has very low number to no shopping mall in the neighbourhoods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Oversupply of shopping malls mostly happened in the central area of the city,with the suburb area still have very few shopping malls.</a:t>
            </a:r>
            <a:endParaRPr b="0" lang="en-IN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600" spc="-1" strike="noStrike">
                <a:solidFill>
                  <a:srgbClr val="ffffff"/>
                </a:solidFill>
                <a:latin typeface="Montserrat"/>
                <a:ea typeface="Montserrat"/>
              </a:rPr>
              <a:t>Therefore,the project recommends the property developers to capitalize on these findings to open new shopping malls in neighbourhoodsin cluster2 with little or no competition.</a:t>
            </a:r>
            <a:endParaRPr b="0" lang="en-IN" sz="1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RECOMMENDATIONS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1297440" y="1567440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Open new shopping malls in neighbourhoods in cluster 2 with little to no competition</a:t>
            </a:r>
            <a:endParaRPr b="0" lang="en-IN" sz="15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Can also open in neighbourhoods in cluster 0 with moderate competition if have unique selling propositions to stand out from the competition.</a:t>
            </a:r>
            <a:endParaRPr b="0" lang="en-IN" sz="15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•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500" spc="-1" strike="noStrike">
                <a:solidFill>
                  <a:srgbClr val="ffffff"/>
                </a:solidFill>
                <a:latin typeface="Montserrat"/>
                <a:ea typeface="Montserrat"/>
              </a:rPr>
              <a:t>Avoid neighbourhoods in cluster 1, already high concentration of shopping malls and intense competition.</a:t>
            </a:r>
            <a:endParaRPr b="0" lang="en-IN" sz="15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TextShape 1"/>
          <p:cNvSpPr txBox="1"/>
          <p:nvPr/>
        </p:nvSpPr>
        <p:spPr>
          <a:xfrm>
            <a:off x="1297440" y="393840"/>
            <a:ext cx="7038720" cy="91368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 algn="ctr">
              <a:lnSpc>
                <a:spcPct val="100000"/>
              </a:lnSpc>
            </a:pPr>
            <a:r>
              <a:rPr b="0" lang="en-IN" sz="2400" spc="-1" strike="noStrike">
                <a:solidFill>
                  <a:srgbClr val="ffffff"/>
                </a:solidFill>
                <a:latin typeface="Montserrat"/>
                <a:ea typeface="Montserrat"/>
              </a:rPr>
              <a:t>CONCLUSIONS</a:t>
            </a:r>
            <a:endParaRPr b="0" lang="en-IN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1297440" y="1567440"/>
            <a:ext cx="7038720" cy="2910960"/>
          </a:xfrm>
          <a:prstGeom prst="rect">
            <a:avLst/>
          </a:prstGeom>
          <a:noFill/>
          <a:ln>
            <a:noFill/>
          </a:ln>
        </p:spPr>
        <p:txBody>
          <a:bodyPr tIns="91440" bIns="91440"/>
          <a:p>
            <a:pPr>
              <a:lnSpc>
                <a:spcPct val="115000"/>
              </a:lnSpc>
            </a:pPr>
            <a:r>
              <a:rPr b="1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Answer to business question: The neighbourhoods in cluster 2 are the most preferred locations to open a new shopping mall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</a:pPr>
            <a:r>
              <a:rPr b="1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• </a:t>
            </a:r>
            <a:r>
              <a:rPr b="0" lang="en-IN" sz="1700" spc="-1" strike="noStrike">
                <a:solidFill>
                  <a:srgbClr val="ffffff"/>
                </a:solidFill>
                <a:latin typeface="Montserrat"/>
                <a:ea typeface="Montserrat"/>
              </a:rPr>
              <a:t>Findings of this project will help the relevant stakeholders to capitalize on the opportunities on high potential locations while avoiding overcrowded areas in their decisions to open a new shopping mall.</a:t>
            </a: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</a:pPr>
            <a:endParaRPr b="0" lang="en-IN" sz="17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CustomShape 1"/>
          <p:cNvSpPr/>
          <p:nvPr/>
        </p:nvSpPr>
        <p:spPr>
          <a:xfrm>
            <a:off x="3136680" y="2170440"/>
            <a:ext cx="6007320" cy="1649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/>
          <a:p>
            <a:pPr>
              <a:lnSpc>
                <a:spcPct val="100000"/>
              </a:lnSpc>
            </a:pPr>
            <a:r>
              <a:rPr b="0" lang="en-IN" sz="4300" spc="-1" strike="noStrike">
                <a:solidFill>
                  <a:srgbClr val="ffffff"/>
                </a:solidFill>
                <a:latin typeface="Montserrat"/>
                <a:ea typeface="Montserrat"/>
              </a:rPr>
              <a:t>THANK YOU!</a:t>
            </a:r>
            <a:endParaRPr b="0" lang="en-IN" sz="43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en-IN</dc:language>
  <cp:lastModifiedBy/>
  <dcterms:modified xsi:type="dcterms:W3CDTF">2020-04-28T18:06:16Z</dcterms:modified>
  <cp:revision>2</cp:revision>
  <dc:subject/>
  <dc:title/>
</cp:coreProperties>
</file>